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258" r:id="rId3"/>
    <p:sldId id="271" r:id="rId4"/>
    <p:sldId id="266" r:id="rId5"/>
    <p:sldId id="278" r:id="rId6"/>
    <p:sldId id="275" r:id="rId7"/>
    <p:sldId id="280" r:id="rId8"/>
    <p:sldId id="260" r:id="rId9"/>
    <p:sldId id="263" r:id="rId10"/>
    <p:sldId id="277" r:id="rId11"/>
    <p:sldId id="276" r:id="rId12"/>
    <p:sldId id="279" r:id="rId13"/>
    <p:sldId id="274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1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14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7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pos="481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.shynybekova\Desktop\2018%20&#1056;&#1045;&#1047;&#1059;&#1051;&#1068;&#1058;&#1040;&#1058;&#1067;\&#1048;&#1058;&#1054;&#1043;&#1054;&#1042;&#1067;&#1049;%202%20&#1050;&#1042;\&#1092;&#1086;&#1088;&#1084;&#1072;%20&#1082;&#1072;&#1090;.%20&#1080;%20&#1089;&#1077;&#1088;&#1090;&#1080;&#1092;&#1080;&#1082;&#1072;&#1094;&#1080;&#1103;%20%20c%20%20%202%20%20%20&#1072;&#1087;&#1088;&#1077;&#1083;&#1103;%20%20&#1087;&#1086;%2025%20&#1084;&#1072;&#1103;%20%20&#1079;&#1072;%202%20&#1082;&#1074;&#1072;&#1088;&#1090;&#1072;&#1083;%20%20%202018%20%20&#1075;&#1086;&#1076;&#1072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.shynybekova\Desktop\2018%20&#1056;&#1045;&#1047;&#1059;&#1051;&#1068;&#1058;&#1040;&#1058;&#1067;\&#1063;&#1040;&#1057;&#1067;%20&#1069;&#1050;&#1047;&#1040;&#1052;&#1045;&#1053;&#1040;&#1058;&#1040;&#1056;&#1054;&#1042;\&#1054;&#1090;&#1095;&#1077;&#1090;%20%20&#1087;&#1086;%20&#1082;&#1072;&#1090;&#1077;&#1075;&#1086;&#1088;&#1080;&#1080;%20%20&#1087;&#1086;%20&#1056;&#1050;%20%20&#1087;&#1086;%2012%20%20&#1084;&#1072;&#1088;&#1090;&#1072;%20%20%202018%20&#1075;&#1086;&#1076;&#1072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.shynybekova\Desktop\2018%20&#1056;&#1045;&#1047;&#1059;&#1051;&#1068;&#1058;&#1040;&#1058;&#1067;\&#1048;&#1058;&#1054;&#1043;&#1054;&#1042;&#1067;&#1049;%202%20&#1050;&#1042;\&#1057;&#1087;&#1080;&#1089;&#1086;&#1082;%20%20&#1086;&#1088;&#1075;&#1072;&#1085;&#1080;&#1079;&#1072;&#1094;&#1080;&#1081;%20%20&#1087;&#1086;%20&#1087;&#1086;&#1074;&#1099;&#1096;%20&#1082;&#1074;&#1072;&#1083;&#1080;&#1092;&#1080;&#1082;&#1072;&#1094;&#1080;&#1080;%20%20&#1089;&#1087;&#1077;&#1094;-&#1090;&#1086;&#1074;%201-2%20&#1101;&#1090;&#1072;&#1087;&#1072;%20&#1089;&#1074;&#1086;&#1076;%20&#1074;&#1088;&#1072;&#1095;&#1077;&#1081;%20&#1080;%20&#1089;&#1084;&#1088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cs typeface="+mj-cs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197334537525445E-2"/>
          <c:y val="2.3635474725954116E-2"/>
          <c:w val="0.97560533092494917"/>
          <c:h val="0.9480019556029009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A93-4817-82D1-96B0E3F5DD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A93-4817-82D1-96B0E3F5DD9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A93-4817-82D1-96B0E3F5DD90}"/>
              </c:ext>
            </c:extLst>
          </c:dPt>
          <c:dPt>
            <c:idx val="3"/>
            <c:bubble3D val="0"/>
            <c:explosion val="16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A93-4817-82D1-96B0E3F5DD9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A93-4817-82D1-96B0E3F5DD9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A93-4817-82D1-96B0E3F5DD9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A93-4817-82D1-96B0E3F5DD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Лабораторная диагностика 42 %  </a:t>
                    </a:r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3-4817-82D1-96B0E3F5DD90}"/>
                </c:ext>
              </c:extLst>
            </c:dLbl>
            <c:dLbl>
              <c:idx val="1"/>
              <c:layout>
                <c:manualLayout>
                  <c:x val="-0.12647148591480675"/>
                  <c:y val="-0.17404199966869527"/>
                </c:manualLayout>
              </c:layout>
              <c:tx>
                <c:rich>
                  <a:bodyPr/>
                  <a:lstStyle/>
                  <a:p>
                    <a:fld id="{0919290B-D90A-4BB4-B600-49650634A8F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23EE65A-04E6-45D7-99E8-7D64DE368A8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93-4817-82D1-96B0E3F5DD90}"/>
                </c:ext>
              </c:extLst>
            </c:dLbl>
            <c:dLbl>
              <c:idx val="2"/>
              <c:layout>
                <c:manualLayout>
                  <c:x val="-0.13118676910258231"/>
                  <c:y val="-0.32282710202546738"/>
                </c:manualLayout>
              </c:layout>
              <c:tx>
                <c:rich>
                  <a:bodyPr/>
                  <a:lstStyle/>
                  <a:p>
                    <a:fld id="{94EA4355-8DDE-4D02-8097-8E7D3623DF0F}" type="CATEGORYNAME">
                      <a:rPr lang="ru-RU" b="1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98D79C4-C229-410F-B045-A8968D15BFAC}" type="VALUE">
                      <a:rPr lang="ru-RU" b="1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93-4817-82D1-96B0E3F5DD90}"/>
                </c:ext>
              </c:extLst>
            </c:dLbl>
            <c:dLbl>
              <c:idx val="3"/>
              <c:layout>
                <c:manualLayout>
                  <c:x val="0.16748926158236291"/>
                  <c:y val="-0.28169737583192556"/>
                </c:manualLayout>
              </c:layout>
              <c:tx>
                <c:rich>
                  <a:bodyPr/>
                  <a:lstStyle/>
                  <a:p>
                    <a:fld id="{FEA26625-A140-44F5-AABC-B20D608A2EB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D0B5057-3EEA-4A86-A6F8-9B0DC27BEC2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93-4817-82D1-96B0E3F5DD90}"/>
                </c:ext>
              </c:extLst>
            </c:dLbl>
            <c:dLbl>
              <c:idx val="4"/>
              <c:layout>
                <c:manualLayout>
                  <c:x val="0.10146530034915886"/>
                  <c:y val="-0.18944695434214368"/>
                </c:manualLayout>
              </c:layout>
              <c:tx>
                <c:rich>
                  <a:bodyPr/>
                  <a:lstStyle/>
                  <a:p>
                    <a:fld id="{5EBC3DE6-02B2-4A95-824D-95828320256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127285D-83D5-4ECD-AE09-5D50A3A186F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93-4817-82D1-96B0E3F5DD90}"/>
                </c:ext>
              </c:extLst>
            </c:dLbl>
            <c:dLbl>
              <c:idx val="5"/>
              <c:layout>
                <c:manualLayout>
                  <c:x val="0.15947342291760805"/>
                  <c:y val="4.288230530858156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Сестринское дело, 42 %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93-4817-82D1-96B0E3F5DD90}"/>
                </c:ext>
              </c:extLst>
            </c:dLbl>
            <c:dLbl>
              <c:idx val="6"/>
              <c:layout>
                <c:manualLayout>
                  <c:x val="0.1374359618526439"/>
                  <c:y val="1.0980863429683822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baseline="0" dirty="0" smtClean="0"/>
                      <a:t>Специалисты со средним </a:t>
                    </a:r>
                    <a:r>
                      <a:rPr lang="ru-RU" b="1" baseline="0" dirty="0" err="1" smtClean="0"/>
                      <a:t>фарм</a:t>
                    </a:r>
                    <a:r>
                      <a:rPr lang="ru-RU" b="1" baseline="0" dirty="0" smtClean="0"/>
                      <a:t> образованием, 11 %</a:t>
                    </a:r>
                    <a:endParaRPr lang="ru-RU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13175244008958"/>
                      <c:h val="5.2847381810770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A93-4817-82D1-96B0E3F5D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Лист1!$H$4:$H$10</c:f>
              <c:strCache>
                <c:ptCount val="7"/>
                <c:pt idx="0">
                  <c:v>Лабораторная диагностика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Гигиена и эпидемиология</c:v>
                </c:pt>
                <c:pt idx="4">
                  <c:v>Стоматология</c:v>
                </c:pt>
                <c:pt idx="5">
                  <c:v>Сестринское дело</c:v>
                </c:pt>
                <c:pt idx="6">
                  <c:v>Специалисты со средним фармацевтическим образованием</c:v>
                </c:pt>
              </c:strCache>
            </c:strRef>
          </c:cat>
          <c:val>
            <c:numRef>
              <c:f>Лист1!$I$4:$I$10</c:f>
              <c:numCache>
                <c:formatCode>0%</c:formatCode>
                <c:ptCount val="7"/>
                <c:pt idx="0">
                  <c:v>0.42</c:v>
                </c:pt>
                <c:pt idx="1">
                  <c:v>0.37</c:v>
                </c:pt>
                <c:pt idx="2">
                  <c:v>0.39</c:v>
                </c:pt>
                <c:pt idx="3">
                  <c:v>0.36</c:v>
                </c:pt>
                <c:pt idx="4">
                  <c:v>0.23</c:v>
                </c:pt>
                <c:pt idx="5">
                  <c:v>0.42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93-4817-82D1-96B0E3F5DD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Лист1!$T$1</c:f>
              <c:strCache>
                <c:ptCount val="1"/>
                <c:pt idx="0">
                  <c:v>Подтверждено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658768383285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5D-48C7-8E2C-B9B32E3680D2}"/>
                </c:ext>
              </c:extLst>
            </c:dLbl>
            <c:dLbl>
              <c:idx val="1"/>
              <c:layout>
                <c:manualLayout>
                  <c:x val="3.9589937004506907E-2"/>
                  <c:y val="-4.788188632010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5D-48C7-8E2C-B9B32E3680D2}"/>
                </c:ext>
              </c:extLst>
            </c:dLbl>
            <c:dLbl>
              <c:idx val="2"/>
              <c:layout>
                <c:manualLayout>
                  <c:x val="9.3152792951780115E-3"/>
                  <c:y val="-6.094058258922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5D-48C7-8E2C-B9B32E3680D2}"/>
                </c:ext>
              </c:extLst>
            </c:dLbl>
            <c:dLbl>
              <c:idx val="3"/>
              <c:layout>
                <c:manualLayout>
                  <c:x val="-2.3288198237945241E-3"/>
                  <c:y val="-6.964638010197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5D-48C7-8E2C-B9B32E368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Лист1!$R$2:$R$5</c:f>
              <c:strCache>
                <c:ptCount val="4"/>
                <c:pt idx="0">
                  <c:v> 2015 год  (4 кв)</c:v>
                </c:pt>
                <c:pt idx="1">
                  <c:v> 2016 год</c:v>
                </c:pt>
                <c:pt idx="2">
                  <c:v>2017 год</c:v>
                </c:pt>
                <c:pt idx="3">
                  <c:v>  2018 год  (1 кв)</c:v>
                </c:pt>
              </c:strCache>
            </c:strRef>
          </c:cat>
          <c:val>
            <c:numRef>
              <c:f>Лист1!$T$2:$T$5</c:f>
              <c:numCache>
                <c:formatCode>0.0%</c:formatCode>
                <c:ptCount val="4"/>
                <c:pt idx="0">
                  <c:v>0.40400000000000003</c:v>
                </c:pt>
                <c:pt idx="1">
                  <c:v>0.60699999999999998</c:v>
                </c:pt>
                <c:pt idx="2">
                  <c:v>0.63300000000000001</c:v>
                </c:pt>
                <c:pt idx="3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6-46BC-B5E4-F6AD33AA6791}"/>
            </c:ext>
          </c:extLst>
        </c:ser>
        <c:ser>
          <c:idx val="2"/>
          <c:order val="2"/>
          <c:tx>
            <c:strRef>
              <c:f>Лист1!$U$1</c:f>
              <c:strCache>
                <c:ptCount val="1"/>
                <c:pt idx="0">
                  <c:v>не подтверждено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72918942767145E-2"/>
                  <c:y val="-4.788188632010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5D-48C7-8E2C-B9B32E3680D2}"/>
                </c:ext>
              </c:extLst>
            </c:dLbl>
            <c:dLbl>
              <c:idx val="1"/>
              <c:layout>
                <c:manualLayout>
                  <c:x val="9.3152792951780965E-3"/>
                  <c:y val="-6.5293481345601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5D-48C7-8E2C-B9B32E3680D2}"/>
                </c:ext>
              </c:extLst>
            </c:dLbl>
            <c:dLbl>
              <c:idx val="2"/>
              <c:layout>
                <c:manualLayout>
                  <c:x val="9.3152792951780965E-3"/>
                  <c:y val="-4.7881886320107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5D-48C7-8E2C-B9B32E3680D2}"/>
                </c:ext>
              </c:extLst>
            </c:dLbl>
            <c:dLbl>
              <c:idx val="3"/>
              <c:layout>
                <c:manualLayout>
                  <c:x val="5.822049559486139E-3"/>
                  <c:y val="-4.788188632010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75D-48C7-8E2C-B9B32E368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Лист1!$R$2:$R$5</c:f>
              <c:strCache>
                <c:ptCount val="4"/>
                <c:pt idx="0">
                  <c:v> 2015 год  (4 кв)</c:v>
                </c:pt>
                <c:pt idx="1">
                  <c:v> 2016 год</c:v>
                </c:pt>
                <c:pt idx="2">
                  <c:v>2017 год</c:v>
                </c:pt>
                <c:pt idx="3">
                  <c:v>  2018 год  (1 кв)</c:v>
                </c:pt>
              </c:strCache>
            </c:strRef>
          </c:cat>
          <c:val>
            <c:numRef>
              <c:f>Лист1!$U$2:$U$5</c:f>
              <c:numCache>
                <c:formatCode>0.0%</c:formatCode>
                <c:ptCount val="4"/>
                <c:pt idx="0">
                  <c:v>0.59599999999999997</c:v>
                </c:pt>
                <c:pt idx="1">
                  <c:v>0.39300000000000002</c:v>
                </c:pt>
                <c:pt idx="2">
                  <c:v>0.36699999999999999</c:v>
                </c:pt>
                <c:pt idx="3">
                  <c:v>0.56699999999999995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6-46BC-B5E4-F6AD33AA6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028447"/>
        <c:axId val="853028863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Лист1!$S$1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Лист1!$R$2:$R$5</c15:sqref>
                        </c15:formulaRef>
                      </c:ext>
                    </c:extLst>
                    <c:strCache>
                      <c:ptCount val="4"/>
                      <c:pt idx="0">
                        <c:v> 2015 год  (4 кв)</c:v>
                      </c:pt>
                      <c:pt idx="1">
                        <c:v> 2016 год</c:v>
                      </c:pt>
                      <c:pt idx="2">
                        <c:v>2017 год</c:v>
                      </c:pt>
                      <c:pt idx="3">
                        <c:v>  2018 год  (1 кв)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Лист1!$S$2:$S$5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B16-46BC-B5E4-F6AD33AA6791}"/>
                  </c:ext>
                </c:extLst>
              </c15:ser>
            </c15:filteredBarSeries>
          </c:ext>
        </c:extLst>
      </c:bar3DChart>
      <c:catAx>
        <c:axId val="8530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028863"/>
        <c:crosses val="autoZero"/>
        <c:auto val="1"/>
        <c:lblAlgn val="ctr"/>
        <c:lblOffset val="100"/>
        <c:noMultiLvlLbl val="0"/>
      </c:catAx>
      <c:valAx>
        <c:axId val="85302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02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68164330917828"/>
          <c:y val="0.86647920003026369"/>
          <c:w val="0.30663662209034076"/>
          <c:h val="0.10949901012572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Подтверждено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51999511849467E-3"/>
                  <c:y val="-6.2555389557910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9-4D14-BFD2-6A5A7A664E6D}"/>
                </c:ext>
              </c:extLst>
            </c:dLbl>
            <c:dLbl>
              <c:idx val="1"/>
              <c:layout>
                <c:manualLayout>
                  <c:x val="4.9007998047397869E-3"/>
                  <c:y val="-6.2555389557910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39-4D14-BFD2-6A5A7A664E6D}"/>
                </c:ext>
              </c:extLst>
            </c:dLbl>
            <c:dLbl>
              <c:idx val="2"/>
              <c:layout>
                <c:manualLayout>
                  <c:x val="3.6755998535548404E-3"/>
                  <c:y val="-7.699124868665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39-4D14-BFD2-6A5A7A664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Лист1!$F$4:$F$6</c:f>
              <c:strCache>
                <c:ptCount val="3"/>
                <c:pt idx="0">
                  <c:v> 2016 год</c:v>
                </c:pt>
                <c:pt idx="1">
                  <c:v>2017 год</c:v>
                </c:pt>
                <c:pt idx="2">
                  <c:v>1 кв 2018 года</c:v>
                </c:pt>
              </c:strCache>
            </c:strRef>
          </c:cat>
          <c:val>
            <c:numRef>
              <c:f>Лист1!$G$4:$G$6</c:f>
              <c:numCache>
                <c:formatCode>0.0%</c:formatCode>
                <c:ptCount val="3"/>
                <c:pt idx="0">
                  <c:v>0.8</c:v>
                </c:pt>
                <c:pt idx="1">
                  <c:v>0.79500000000000004</c:v>
                </c:pt>
                <c:pt idx="2">
                  <c:v>0.69899999999999995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2-449E-81D3-74FDA9709F17}"/>
            </c:ext>
          </c:extLst>
        </c:ser>
        <c:ser>
          <c:idx val="1"/>
          <c:order val="1"/>
          <c:tx>
            <c:strRef>
              <c:f>Лист1!$H$3</c:f>
              <c:strCache>
                <c:ptCount val="1"/>
                <c:pt idx="0">
                  <c:v>не подтверждено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7719946303437E-2"/>
                  <c:y val="-8.18032017295750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en-US" baseline="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39-4D14-BFD2-6A5A7A664E6D}"/>
                </c:ext>
              </c:extLst>
            </c:dLbl>
            <c:dLbl>
              <c:idx val="1"/>
              <c:layout>
                <c:manualLayout>
                  <c:x val="1.3477199463034325E-2"/>
                  <c:y val="-9.62390608583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39-4D14-BFD2-6A5A7A664E6D}"/>
                </c:ext>
              </c:extLst>
            </c:dLbl>
            <c:dLbl>
              <c:idx val="2"/>
              <c:layout>
                <c:manualLayout>
                  <c:x val="2.5729198974883793E-2"/>
                  <c:y val="-6.736734260082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39-4D14-BFD2-6A5A7A664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Лист1!$F$4:$F$6</c:f>
              <c:strCache>
                <c:ptCount val="3"/>
                <c:pt idx="0">
                  <c:v> 2016 год</c:v>
                </c:pt>
                <c:pt idx="1">
                  <c:v>2017 год</c:v>
                </c:pt>
                <c:pt idx="2">
                  <c:v>1 кв 2018 года</c:v>
                </c:pt>
              </c:strCache>
            </c:strRef>
          </c:cat>
          <c:val>
            <c:numRef>
              <c:f>Лист1!$H$4:$H$6</c:f>
              <c:numCache>
                <c:formatCode>0.0%</c:formatCode>
                <c:ptCount val="3"/>
                <c:pt idx="0">
                  <c:v>0.2</c:v>
                </c:pt>
                <c:pt idx="1">
                  <c:v>0.19500000000000001</c:v>
                </c:pt>
                <c:pt idx="2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E2-449E-81D3-74FDA9709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7224495"/>
        <c:axId val="907221583"/>
        <c:axId val="0"/>
      </c:bar3DChart>
      <c:catAx>
        <c:axId val="90722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7221583"/>
        <c:crosses val="autoZero"/>
        <c:auto val="1"/>
        <c:lblAlgn val="ctr"/>
        <c:lblOffset val="100"/>
        <c:noMultiLvlLbl val="0"/>
      </c:catAx>
      <c:valAx>
        <c:axId val="90722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224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2BF2A-AB1F-4349-B41A-CCA79B694D48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AB9AA176-9E98-408F-9377-750C96986A26}">
      <dgm:prSet phldrT="[Текст]" custT="1"/>
      <dgm:spPr/>
      <dgm:t>
        <a:bodyPr/>
        <a:lstStyle/>
        <a:p>
          <a:r>
            <a:rPr lang="ru-RU" sz="2000" b="0" i="0" cap="none" spc="150" dirty="0" smtClean="0">
              <a:ln w="11430"/>
              <a:solidFill>
                <a:schemeClr val="accent5">
                  <a:lumMod val="50000"/>
                </a:schemeClr>
              </a:solidFill>
              <a:effectLst/>
              <a:latin typeface="+mn-lt"/>
            </a:rPr>
            <a:t>2005-2014гг</a:t>
          </a:r>
          <a:r>
            <a:rPr lang="ru-RU" sz="2000" b="0" i="0" cap="none" spc="150" dirty="0" smtClean="0">
              <a:ln w="11430"/>
              <a:effectLst/>
              <a:latin typeface="+mn-lt"/>
            </a:rPr>
            <a:t>.</a:t>
          </a:r>
          <a:endParaRPr lang="ru-RU" sz="2000" b="0" i="0" cap="none" spc="150" dirty="0">
            <a:ln w="11430"/>
            <a:effectLst/>
            <a:latin typeface="+mn-lt"/>
          </a:endParaRPr>
        </a:p>
      </dgm:t>
    </dgm:pt>
    <dgm:pt modelId="{B2EAF2AE-05EC-448E-ADD3-3A92D3E77EEB}" type="parTrans" cxnId="{F3F2218E-6598-4787-8FDF-658FD27B586B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29678396-CA39-4527-B41F-24BB73D09303}" type="sibTrans" cxnId="{F3F2218E-6598-4787-8FDF-658FD27B586B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3B02FC72-B525-4B4A-9720-4E4EF08A2775}">
      <dgm:prSet phldrT="[Текст]" custT="1"/>
      <dgm:spPr/>
      <dgm:t>
        <a:bodyPr/>
        <a:lstStyle/>
        <a:p>
          <a:r>
            <a:rPr lang="ru-RU" sz="2000" b="0" i="0" cap="none" spc="150" dirty="0" smtClean="0">
              <a:ln w="11430"/>
              <a:effectLst/>
              <a:latin typeface="+mn-lt"/>
            </a:rPr>
            <a:t>2016г.</a:t>
          </a:r>
          <a:endParaRPr lang="ru-RU" sz="2000" b="0" i="0" cap="none" spc="150" dirty="0">
            <a:ln w="11430"/>
            <a:effectLst/>
            <a:latin typeface="+mn-lt"/>
          </a:endParaRPr>
        </a:p>
      </dgm:t>
    </dgm:pt>
    <dgm:pt modelId="{F8989356-2EA4-48BC-B94A-CC9E4EE9CE1A}" type="parTrans" cxnId="{DABE3ECF-D0DB-4502-B567-C43E0F2893DF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D1B6EE04-9661-4DE7-B2C3-5B838B4342AF}" type="sibTrans" cxnId="{DABE3ECF-D0DB-4502-B567-C43E0F2893DF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3520B287-8394-4CFD-BF82-4840DF251C68}">
      <dgm:prSet phldrT="[Текст]" custT="1"/>
      <dgm:spPr/>
      <dgm:t>
        <a:bodyPr/>
        <a:lstStyle/>
        <a:p>
          <a:r>
            <a:rPr lang="ru-RU" sz="2000" b="0" i="0" cap="none" spc="150" dirty="0" smtClean="0">
              <a:ln w="11430"/>
              <a:solidFill>
                <a:srgbClr val="FF0000"/>
              </a:solidFill>
              <a:effectLst/>
              <a:latin typeface="+mn-lt"/>
            </a:rPr>
            <a:t>2012-2015гг.</a:t>
          </a:r>
          <a:endParaRPr lang="ru-RU" sz="2000" b="0" i="0" cap="none" spc="150" dirty="0">
            <a:ln w="11430"/>
            <a:solidFill>
              <a:srgbClr val="FF0000"/>
            </a:solidFill>
            <a:effectLst/>
            <a:latin typeface="+mn-lt"/>
          </a:endParaRPr>
        </a:p>
      </dgm:t>
    </dgm:pt>
    <dgm:pt modelId="{93DAD04C-F255-4999-A47F-A3CCF04FF7AD}" type="sibTrans" cxnId="{3B14343E-C7A4-4589-BB90-883D30FB8971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4D81E096-DD6C-49F9-ACE2-C6EB7B5DADCD}" type="parTrans" cxnId="{3B14343E-C7A4-4589-BB90-883D30FB8971}">
      <dgm:prSet/>
      <dgm:spPr/>
      <dgm:t>
        <a:bodyPr/>
        <a:lstStyle/>
        <a:p>
          <a:endParaRPr lang="ru-RU" sz="2000" b="0" i="0">
            <a:solidFill>
              <a:srgbClr val="000000"/>
            </a:solidFill>
            <a:latin typeface="+mn-lt"/>
          </a:endParaRPr>
        </a:p>
      </dgm:t>
    </dgm:pt>
    <dgm:pt modelId="{9D306398-0B83-40ED-8969-911B368B38E9}">
      <dgm:prSet phldrT="[Текст]" custT="1"/>
      <dgm:spPr/>
      <dgm:t>
        <a:bodyPr/>
        <a:lstStyle/>
        <a:p>
          <a:r>
            <a:rPr lang="ru-RU" sz="2000" b="0" i="0" cap="none" spc="150" dirty="0" smtClean="0">
              <a:ln w="11430"/>
              <a:effectLst/>
              <a:latin typeface="+mn-lt"/>
            </a:rPr>
            <a:t>2017 г.</a:t>
          </a:r>
          <a:endParaRPr lang="ru-RU" sz="2000" b="0" i="0" cap="none" spc="150" dirty="0">
            <a:ln w="11430"/>
            <a:effectLst/>
            <a:latin typeface="+mn-lt"/>
          </a:endParaRPr>
        </a:p>
      </dgm:t>
    </dgm:pt>
    <dgm:pt modelId="{36099905-2B2B-46AD-B0F4-64052208C64F}" type="parTrans" cxnId="{D9BB98E0-1736-4F17-83C2-67C5457AB138}">
      <dgm:prSet/>
      <dgm:spPr/>
      <dgm:t>
        <a:bodyPr/>
        <a:lstStyle/>
        <a:p>
          <a:endParaRPr lang="ru-RU"/>
        </a:p>
      </dgm:t>
    </dgm:pt>
    <dgm:pt modelId="{FAA605F4-BDC8-49B1-9AC3-A64F5C68E4F2}" type="sibTrans" cxnId="{D9BB98E0-1736-4F17-83C2-67C5457AB138}">
      <dgm:prSet/>
      <dgm:spPr/>
      <dgm:t>
        <a:bodyPr/>
        <a:lstStyle/>
        <a:p>
          <a:endParaRPr lang="ru-RU"/>
        </a:p>
      </dgm:t>
    </dgm:pt>
    <dgm:pt modelId="{56B4CF61-84E2-4CD8-AD8B-C51E33AFD0C4}">
      <dgm:prSet phldrT="[Текст]" custT="1"/>
      <dgm:spPr/>
      <dgm:t>
        <a:bodyPr/>
        <a:lstStyle/>
        <a:p>
          <a:r>
            <a:rPr lang="ru-RU" sz="2000" b="0" i="0" cap="none" spc="150" dirty="0" smtClean="0">
              <a:ln w="11430"/>
              <a:effectLst/>
              <a:latin typeface="+mn-lt"/>
            </a:rPr>
            <a:t>2018 г.</a:t>
          </a:r>
          <a:endParaRPr lang="ru-RU" sz="2000" b="0" i="0" cap="none" spc="150" dirty="0">
            <a:ln w="11430"/>
            <a:effectLst/>
            <a:latin typeface="+mn-lt"/>
          </a:endParaRPr>
        </a:p>
      </dgm:t>
    </dgm:pt>
    <dgm:pt modelId="{23917597-7C8A-43CC-96DB-049192A079F8}" type="parTrans" cxnId="{36FA32BF-82BB-4FC9-9A73-ED7607F53872}">
      <dgm:prSet/>
      <dgm:spPr/>
      <dgm:t>
        <a:bodyPr/>
        <a:lstStyle/>
        <a:p>
          <a:endParaRPr lang="ru-RU"/>
        </a:p>
      </dgm:t>
    </dgm:pt>
    <dgm:pt modelId="{3D3D649C-9776-4268-A6C5-195ABBD9F2DE}" type="sibTrans" cxnId="{36FA32BF-82BB-4FC9-9A73-ED7607F53872}">
      <dgm:prSet/>
      <dgm:spPr/>
      <dgm:t>
        <a:bodyPr/>
        <a:lstStyle/>
        <a:p>
          <a:endParaRPr lang="ru-RU"/>
        </a:p>
      </dgm:t>
    </dgm:pt>
    <dgm:pt modelId="{437432FE-B84B-43F0-B75B-F6152E34BC9C}" type="pres">
      <dgm:prSet presAssocID="{0CE2BF2A-AB1F-4349-B41A-CCA79B694D48}" presName="Name0" presStyleCnt="0">
        <dgm:presLayoutVars>
          <dgm:dir/>
          <dgm:animLvl val="lvl"/>
          <dgm:resizeHandles val="exact"/>
        </dgm:presLayoutVars>
      </dgm:prSet>
      <dgm:spPr/>
    </dgm:pt>
    <dgm:pt modelId="{49D2AB91-0CD3-49D7-8F63-6D95131B9613}" type="pres">
      <dgm:prSet presAssocID="{AB9AA176-9E98-408F-9377-750C96986A2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1D589-F5CC-4AE6-82D9-2EEAD58EEE95}" type="pres">
      <dgm:prSet presAssocID="{29678396-CA39-4527-B41F-24BB73D09303}" presName="parTxOnlySpace" presStyleCnt="0"/>
      <dgm:spPr/>
    </dgm:pt>
    <dgm:pt modelId="{A782935A-6278-47D6-B4EB-09ACFB9512D7}" type="pres">
      <dgm:prSet presAssocID="{3520B287-8394-4CFD-BF82-4840DF251C6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7D985-BE4D-4358-A0F3-6CF83A2DC236}" type="pres">
      <dgm:prSet presAssocID="{93DAD04C-F255-4999-A47F-A3CCF04FF7AD}" presName="parTxOnlySpace" presStyleCnt="0"/>
      <dgm:spPr/>
    </dgm:pt>
    <dgm:pt modelId="{8EAE26F4-C0D6-4AF5-ADCB-7FCE7653C8E5}" type="pres">
      <dgm:prSet presAssocID="{3B02FC72-B525-4B4A-9720-4E4EF08A2775}" presName="parTxOnly" presStyleLbl="node1" presStyleIdx="2" presStyleCnt="5" custLinFactNeighborX="-19036" custLinFactNeighborY="1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AE548-0882-42BE-AF6E-815227466704}" type="pres">
      <dgm:prSet presAssocID="{D1B6EE04-9661-4DE7-B2C3-5B838B4342AF}" presName="parTxOnlySpace" presStyleCnt="0"/>
      <dgm:spPr/>
    </dgm:pt>
    <dgm:pt modelId="{1ED2DBBF-1A54-4F4B-A575-03FDFA52EFE3}" type="pres">
      <dgm:prSet presAssocID="{9D306398-0B83-40ED-8969-911B368B38E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D42CF-66C7-417A-8557-41D70540ACEB}" type="pres">
      <dgm:prSet presAssocID="{FAA605F4-BDC8-49B1-9AC3-A64F5C68E4F2}" presName="parTxOnlySpace" presStyleCnt="0"/>
      <dgm:spPr/>
    </dgm:pt>
    <dgm:pt modelId="{F173F585-2847-45A6-9EB1-A6089AB60A89}" type="pres">
      <dgm:prSet presAssocID="{56B4CF61-84E2-4CD8-AD8B-C51E33AFD0C4}" presName="parTxOnly" presStyleLbl="node1" presStyleIdx="4" presStyleCnt="5" custLinFactNeighborX="6644" custLinFactNeighborY="-8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E3ECF-D0DB-4502-B567-C43E0F2893DF}" srcId="{0CE2BF2A-AB1F-4349-B41A-CCA79B694D48}" destId="{3B02FC72-B525-4B4A-9720-4E4EF08A2775}" srcOrd="2" destOrd="0" parTransId="{F8989356-2EA4-48BC-B94A-CC9E4EE9CE1A}" sibTransId="{D1B6EE04-9661-4DE7-B2C3-5B838B4342AF}"/>
    <dgm:cxn modelId="{F3F2218E-6598-4787-8FDF-658FD27B586B}" srcId="{0CE2BF2A-AB1F-4349-B41A-CCA79B694D48}" destId="{AB9AA176-9E98-408F-9377-750C96986A26}" srcOrd="0" destOrd="0" parTransId="{B2EAF2AE-05EC-448E-ADD3-3A92D3E77EEB}" sibTransId="{29678396-CA39-4527-B41F-24BB73D09303}"/>
    <dgm:cxn modelId="{D9BB98E0-1736-4F17-83C2-67C5457AB138}" srcId="{0CE2BF2A-AB1F-4349-B41A-CCA79B694D48}" destId="{9D306398-0B83-40ED-8969-911B368B38E9}" srcOrd="3" destOrd="0" parTransId="{36099905-2B2B-46AD-B0F4-64052208C64F}" sibTransId="{FAA605F4-BDC8-49B1-9AC3-A64F5C68E4F2}"/>
    <dgm:cxn modelId="{33F8CB06-30BF-484A-AAA4-C284CD5C29D1}" type="presOf" srcId="{9D306398-0B83-40ED-8969-911B368B38E9}" destId="{1ED2DBBF-1A54-4F4B-A575-03FDFA52EFE3}" srcOrd="0" destOrd="0" presId="urn:microsoft.com/office/officeart/2005/8/layout/chevron1"/>
    <dgm:cxn modelId="{36FA32BF-82BB-4FC9-9A73-ED7607F53872}" srcId="{0CE2BF2A-AB1F-4349-B41A-CCA79B694D48}" destId="{56B4CF61-84E2-4CD8-AD8B-C51E33AFD0C4}" srcOrd="4" destOrd="0" parTransId="{23917597-7C8A-43CC-96DB-049192A079F8}" sibTransId="{3D3D649C-9776-4268-A6C5-195ABBD9F2DE}"/>
    <dgm:cxn modelId="{654009FE-8207-49CC-9EA3-3CCDAA8F7F89}" type="presOf" srcId="{0CE2BF2A-AB1F-4349-B41A-CCA79B694D48}" destId="{437432FE-B84B-43F0-B75B-F6152E34BC9C}" srcOrd="0" destOrd="0" presId="urn:microsoft.com/office/officeart/2005/8/layout/chevron1"/>
    <dgm:cxn modelId="{E8B6297E-721E-4F29-A273-603CAB1F8421}" type="presOf" srcId="{3B02FC72-B525-4B4A-9720-4E4EF08A2775}" destId="{8EAE26F4-C0D6-4AF5-ADCB-7FCE7653C8E5}" srcOrd="0" destOrd="0" presId="urn:microsoft.com/office/officeart/2005/8/layout/chevron1"/>
    <dgm:cxn modelId="{94DCC227-B859-44C0-9EC0-6D0A9BAF5D12}" type="presOf" srcId="{56B4CF61-84E2-4CD8-AD8B-C51E33AFD0C4}" destId="{F173F585-2847-45A6-9EB1-A6089AB60A89}" srcOrd="0" destOrd="0" presId="urn:microsoft.com/office/officeart/2005/8/layout/chevron1"/>
    <dgm:cxn modelId="{E3DA94CA-1CB1-4396-8BEF-0B96BCFD094B}" type="presOf" srcId="{AB9AA176-9E98-408F-9377-750C96986A26}" destId="{49D2AB91-0CD3-49D7-8F63-6D95131B9613}" srcOrd="0" destOrd="0" presId="urn:microsoft.com/office/officeart/2005/8/layout/chevron1"/>
    <dgm:cxn modelId="{3B14343E-C7A4-4589-BB90-883D30FB8971}" srcId="{0CE2BF2A-AB1F-4349-B41A-CCA79B694D48}" destId="{3520B287-8394-4CFD-BF82-4840DF251C68}" srcOrd="1" destOrd="0" parTransId="{4D81E096-DD6C-49F9-ACE2-C6EB7B5DADCD}" sibTransId="{93DAD04C-F255-4999-A47F-A3CCF04FF7AD}"/>
    <dgm:cxn modelId="{45C805E9-6AF4-43EC-9E91-2C4F7DFB885F}" type="presOf" srcId="{3520B287-8394-4CFD-BF82-4840DF251C68}" destId="{A782935A-6278-47D6-B4EB-09ACFB9512D7}" srcOrd="0" destOrd="0" presId="urn:microsoft.com/office/officeart/2005/8/layout/chevron1"/>
    <dgm:cxn modelId="{08EFA0B7-31D7-4613-AD59-55699CA634D9}" type="presParOf" srcId="{437432FE-B84B-43F0-B75B-F6152E34BC9C}" destId="{49D2AB91-0CD3-49D7-8F63-6D95131B9613}" srcOrd="0" destOrd="0" presId="urn:microsoft.com/office/officeart/2005/8/layout/chevron1"/>
    <dgm:cxn modelId="{E0A82708-2986-4229-90CA-073CAB4AE0AD}" type="presParOf" srcId="{437432FE-B84B-43F0-B75B-F6152E34BC9C}" destId="{8B51D589-F5CC-4AE6-82D9-2EEAD58EEE95}" srcOrd="1" destOrd="0" presId="urn:microsoft.com/office/officeart/2005/8/layout/chevron1"/>
    <dgm:cxn modelId="{893BEED7-336D-49B1-BD52-B01C573A70EA}" type="presParOf" srcId="{437432FE-B84B-43F0-B75B-F6152E34BC9C}" destId="{A782935A-6278-47D6-B4EB-09ACFB9512D7}" srcOrd="2" destOrd="0" presId="urn:microsoft.com/office/officeart/2005/8/layout/chevron1"/>
    <dgm:cxn modelId="{A936A503-8623-4493-963D-9E31027A65A9}" type="presParOf" srcId="{437432FE-B84B-43F0-B75B-F6152E34BC9C}" destId="{1367D985-BE4D-4358-A0F3-6CF83A2DC236}" srcOrd="3" destOrd="0" presId="urn:microsoft.com/office/officeart/2005/8/layout/chevron1"/>
    <dgm:cxn modelId="{A811DA2C-AC32-42B1-BCAB-C50507A0BBA8}" type="presParOf" srcId="{437432FE-B84B-43F0-B75B-F6152E34BC9C}" destId="{8EAE26F4-C0D6-4AF5-ADCB-7FCE7653C8E5}" srcOrd="4" destOrd="0" presId="urn:microsoft.com/office/officeart/2005/8/layout/chevron1"/>
    <dgm:cxn modelId="{E92F87B4-875F-4923-AF33-D3BB31D0403D}" type="presParOf" srcId="{437432FE-B84B-43F0-B75B-F6152E34BC9C}" destId="{32CAE548-0882-42BE-AF6E-815227466704}" srcOrd="5" destOrd="0" presId="urn:microsoft.com/office/officeart/2005/8/layout/chevron1"/>
    <dgm:cxn modelId="{B6D67091-0210-4522-8EA3-7A0479BD89E2}" type="presParOf" srcId="{437432FE-B84B-43F0-B75B-F6152E34BC9C}" destId="{1ED2DBBF-1A54-4F4B-A575-03FDFA52EFE3}" srcOrd="6" destOrd="0" presId="urn:microsoft.com/office/officeart/2005/8/layout/chevron1"/>
    <dgm:cxn modelId="{76B82FEE-38CA-437B-9544-F9317C3B405F}" type="presParOf" srcId="{437432FE-B84B-43F0-B75B-F6152E34BC9C}" destId="{AD5D42CF-66C7-417A-8557-41D70540ACEB}" srcOrd="7" destOrd="0" presId="urn:microsoft.com/office/officeart/2005/8/layout/chevron1"/>
    <dgm:cxn modelId="{3F37552C-766D-4269-A18C-5F98159EA7D7}" type="presParOf" srcId="{437432FE-B84B-43F0-B75B-F6152E34BC9C}" destId="{F173F585-2847-45A6-9EB1-A6089AB60A89}" srcOrd="8" destOrd="0" presId="urn:microsoft.com/office/officeart/2005/8/layout/chevron1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2AB91-0CD3-49D7-8F63-6D95131B9613}">
      <dsp:nvSpPr>
        <dsp:cNvPr id="0" name=""/>
        <dsp:cNvSpPr/>
      </dsp:nvSpPr>
      <dsp:spPr>
        <a:xfrm>
          <a:off x="2811" y="0"/>
          <a:ext cx="2501858" cy="618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150" dirty="0" smtClean="0">
              <a:ln w="11430"/>
              <a:solidFill>
                <a:schemeClr val="accent5">
                  <a:lumMod val="50000"/>
                </a:schemeClr>
              </a:solidFill>
              <a:effectLst/>
              <a:latin typeface="+mn-lt"/>
            </a:rPr>
            <a:t>2005-2014гг</a:t>
          </a:r>
          <a:r>
            <a:rPr lang="ru-RU" sz="2000" b="0" i="0" kern="1200" cap="none" spc="150" dirty="0" smtClean="0">
              <a:ln w="11430"/>
              <a:effectLst/>
              <a:latin typeface="+mn-lt"/>
            </a:rPr>
            <a:t>.</a:t>
          </a:r>
          <a:endParaRPr lang="ru-RU" sz="2000" b="0" i="0" kern="1200" cap="none" spc="150" dirty="0">
            <a:ln w="11430"/>
            <a:effectLst/>
            <a:latin typeface="+mn-lt"/>
          </a:endParaRPr>
        </a:p>
      </dsp:txBody>
      <dsp:txXfrm>
        <a:off x="312025" y="0"/>
        <a:ext cx="1883430" cy="618428"/>
      </dsp:txXfrm>
    </dsp:sp>
    <dsp:sp modelId="{A782935A-6278-47D6-B4EB-09ACFB9512D7}">
      <dsp:nvSpPr>
        <dsp:cNvPr id="0" name=""/>
        <dsp:cNvSpPr/>
      </dsp:nvSpPr>
      <dsp:spPr>
        <a:xfrm>
          <a:off x="2254483" y="0"/>
          <a:ext cx="2501858" cy="618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150" dirty="0" smtClean="0">
              <a:ln w="11430"/>
              <a:solidFill>
                <a:srgbClr val="FF0000"/>
              </a:solidFill>
              <a:effectLst/>
              <a:latin typeface="+mn-lt"/>
            </a:rPr>
            <a:t>2012-2015гг.</a:t>
          </a:r>
          <a:endParaRPr lang="ru-RU" sz="2000" b="0" i="0" kern="1200" cap="none" spc="150" dirty="0">
            <a:ln w="11430"/>
            <a:solidFill>
              <a:srgbClr val="FF0000"/>
            </a:solidFill>
            <a:effectLst/>
            <a:latin typeface="+mn-lt"/>
          </a:endParaRPr>
        </a:p>
      </dsp:txBody>
      <dsp:txXfrm>
        <a:off x="2563697" y="0"/>
        <a:ext cx="1883430" cy="618428"/>
      </dsp:txXfrm>
    </dsp:sp>
    <dsp:sp modelId="{8EAE26F4-C0D6-4AF5-ADCB-7FCE7653C8E5}">
      <dsp:nvSpPr>
        <dsp:cNvPr id="0" name=""/>
        <dsp:cNvSpPr/>
      </dsp:nvSpPr>
      <dsp:spPr>
        <a:xfrm>
          <a:off x="4458531" y="0"/>
          <a:ext cx="2501858" cy="618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150" dirty="0" smtClean="0">
              <a:ln w="11430"/>
              <a:effectLst/>
              <a:latin typeface="+mn-lt"/>
            </a:rPr>
            <a:t>2016г.</a:t>
          </a:r>
          <a:endParaRPr lang="ru-RU" sz="2000" b="0" i="0" kern="1200" cap="none" spc="150" dirty="0">
            <a:ln w="11430"/>
            <a:effectLst/>
            <a:latin typeface="+mn-lt"/>
          </a:endParaRPr>
        </a:p>
      </dsp:txBody>
      <dsp:txXfrm>
        <a:off x="4767745" y="0"/>
        <a:ext cx="1883430" cy="618428"/>
      </dsp:txXfrm>
    </dsp:sp>
    <dsp:sp modelId="{1ED2DBBF-1A54-4F4B-A575-03FDFA52EFE3}">
      <dsp:nvSpPr>
        <dsp:cNvPr id="0" name=""/>
        <dsp:cNvSpPr/>
      </dsp:nvSpPr>
      <dsp:spPr>
        <a:xfrm>
          <a:off x="6757829" y="0"/>
          <a:ext cx="2501858" cy="618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150" dirty="0" smtClean="0">
              <a:ln w="11430"/>
              <a:effectLst/>
              <a:latin typeface="+mn-lt"/>
            </a:rPr>
            <a:t>2017 г.</a:t>
          </a:r>
          <a:endParaRPr lang="ru-RU" sz="2000" b="0" i="0" kern="1200" cap="none" spc="150" dirty="0">
            <a:ln w="11430"/>
            <a:effectLst/>
            <a:latin typeface="+mn-lt"/>
          </a:endParaRPr>
        </a:p>
      </dsp:txBody>
      <dsp:txXfrm>
        <a:off x="7067043" y="0"/>
        <a:ext cx="1883430" cy="618428"/>
      </dsp:txXfrm>
    </dsp:sp>
    <dsp:sp modelId="{F173F585-2847-45A6-9EB1-A6089AB60A89}">
      <dsp:nvSpPr>
        <dsp:cNvPr id="0" name=""/>
        <dsp:cNvSpPr/>
      </dsp:nvSpPr>
      <dsp:spPr>
        <a:xfrm>
          <a:off x="9012313" y="0"/>
          <a:ext cx="2501858" cy="6184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150" dirty="0" smtClean="0">
              <a:ln w="11430"/>
              <a:effectLst/>
              <a:latin typeface="+mn-lt"/>
            </a:rPr>
            <a:t>2018 г.</a:t>
          </a:r>
          <a:endParaRPr lang="ru-RU" sz="2000" b="0" i="0" kern="1200" cap="none" spc="150" dirty="0">
            <a:ln w="11430"/>
            <a:effectLst/>
            <a:latin typeface="+mn-lt"/>
          </a:endParaRPr>
        </a:p>
      </dsp:txBody>
      <dsp:txXfrm>
        <a:off x="9321527" y="0"/>
        <a:ext cx="1883430" cy="61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B152-15E4-4396-AA9F-CA87FA289E54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2645-B5DF-4832-BFA7-64B5241A6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5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2645-B5DF-4832-BFA7-64B5241A69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4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2645-B5DF-4832-BFA7-64B5241A69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F2645-B5DF-4832-BFA7-64B5241A69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5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Процедура сертификации и оценки на соответствие категории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в области здравоохранения (приказ МЗСР РК № 693 от 28 августа 2015 г.)</a:t>
            </a:r>
            <a:endParaRPr lang="ru-RU" dirty="0" smtClean="0"/>
          </a:p>
          <a:p>
            <a:r>
              <a:rPr lang="ru-RU" dirty="0" smtClean="0"/>
              <a:t>Процедура Присвоение квалификационной категории для специалистов</a:t>
            </a:r>
            <a:br>
              <a:rPr lang="ru-RU" dirty="0" smtClean="0"/>
            </a:br>
            <a:r>
              <a:rPr lang="ru-RU" dirty="0" smtClean="0"/>
              <a:t>в области  здравоохранения (Приказ МЗСР РК №531 от 29 июня 2015 г.)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2645-B5DF-4832-BFA7-64B5241A69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0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СМР – 19906, подтвердили – 12074 (61%), не подтвердили – 7832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F2645-B5DF-4832-BFA7-64B5241A69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9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B02FA-3FE6-422C-A2BA-61319A75B3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0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F9C7-DA1E-4744-B038-0B8307C74E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1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406-DD87-4344-84D9-5649C153F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4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69D9-7E6A-45B5-8AA1-5841901708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CA52-FDE1-492A-861C-EF66F2ABAE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9358-4D9C-416A-8E04-44BCAD698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4B98-4D10-4AE3-A899-2AE17D2CE7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8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9FE2-ED85-481F-A884-770B8788F5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19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6EEC-FA5D-432C-B8EF-706A93A277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7BE4-EB7E-4116-8631-92E7B6C583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6CE2-DAB5-4385-BE12-20DE3423A6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9ABE-A891-4CCE-9F15-4E1D8121B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6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4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D62AC9F5-2F3E-44ED-84E9-BFA4DCCA4C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B627ED-C8C3-4005-9E81-E3B76D34F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B91D-8AB9-4791-AB22-4339363BA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zexam.k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ncie.k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zexam.k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656" y="4221088"/>
            <a:ext cx="6400800" cy="17281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799856" y="6319739"/>
            <a:ext cx="2632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altLang="ru-RU" sz="1400" b="1" dirty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г. Астана, </a:t>
            </a:r>
            <a:r>
              <a:rPr lang="en-US" altLang="ru-RU" sz="1400" b="1" dirty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июнь</a:t>
            </a:r>
            <a:r>
              <a:rPr lang="kk-KZ" altLang="ru-RU" sz="1400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altLang="ru-RU" sz="1400" b="1" dirty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2018 года</a:t>
            </a:r>
            <a:endParaRPr lang="ru-RU" altLang="ru-RU" sz="1400" b="1" dirty="0">
              <a:solidFill>
                <a:srgbClr val="0070C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zhumagulova_k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966" y="1324755"/>
            <a:ext cx="2088232" cy="20882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91544" y="3515825"/>
            <a:ext cx="8359087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Оценка знаний, сертификация и лицензирование медицинских сестер» 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1544" y="476672"/>
            <a:ext cx="8682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НАЦИОНАЛЬНЫЙ </a:t>
            </a:r>
            <a:r>
              <a:rPr lang="ru-RU" altLang="ru-RU" b="1" dirty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ЦЕНТР НЕЗАВИСИМОЙ </a:t>
            </a:r>
            <a:r>
              <a:rPr lang="ru-RU" altLang="ru-RU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ЭКЗАМЕНАЦИИ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ru-RU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National </a:t>
            </a:r>
            <a:r>
              <a:rPr lang="en-US" altLang="ru-RU" b="1" dirty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Center for Independent Examination</a:t>
            </a:r>
            <a:endParaRPr lang="ru-RU" altLang="ru-RU" b="1" dirty="0">
              <a:solidFill>
                <a:srgbClr val="0070C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b="1" dirty="0">
              <a:solidFill>
                <a:srgbClr val="0070C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ru-RU" b="1" dirty="0" smtClean="0">
                <a:solidFill>
                  <a:srgbClr val="0070C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ru-RU" b="1" dirty="0">
              <a:solidFill>
                <a:srgbClr val="0070C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91" y="247650"/>
            <a:ext cx="10408959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+mn-lt"/>
                <a:cs typeface="Times New Roman" pitchFamily="18" charset="0"/>
              </a:rPr>
              <a:t>Итоги </a:t>
            </a:r>
            <a:r>
              <a:rPr lang="ru-RU" sz="2200" b="1" dirty="0">
                <a:latin typeface="+mn-lt"/>
                <a:cs typeface="Times New Roman" pitchFamily="18" charset="0"/>
              </a:rPr>
              <a:t>оценки профессиональной подготовленности специалистов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latin typeface="+mn-lt"/>
                <a:cs typeface="Times New Roman" pitchFamily="18" charset="0"/>
              </a:rPr>
              <a:t>со средним медицинским (профессиональным) </a:t>
            </a:r>
            <a:r>
              <a:rPr lang="ru-RU" sz="2200" b="1" dirty="0">
                <a:latin typeface="+mn-lt"/>
                <a:cs typeface="Times New Roman" pitchFamily="18" charset="0"/>
              </a:rPr>
              <a:t>образованием 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257150"/>
              </p:ext>
            </p:extLst>
          </p:nvPr>
        </p:nvGraphicFramePr>
        <p:xfrm>
          <a:off x="735291" y="1819618"/>
          <a:ext cx="10365655" cy="344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256" y="235670"/>
            <a:ext cx="6933414" cy="716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Лицензионный экзамен специалистов со средним медицинским образованием (проект)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6126" y="1415537"/>
            <a:ext cx="4944362" cy="596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ГАК= Л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ицензионный экзамен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5669" y="2672498"/>
            <a:ext cx="1527144" cy="914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Выпускник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6506" y="2340281"/>
            <a:ext cx="6344242" cy="1246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1349" y="2391264"/>
            <a:ext cx="6259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/>
              <a:t>оценка </a:t>
            </a:r>
            <a:r>
              <a:rPr lang="ru-RU" altLang="ru-RU" dirty="0"/>
              <a:t>знаний </a:t>
            </a:r>
            <a:r>
              <a:rPr lang="ru-RU" altLang="ru-RU" dirty="0" smtClean="0"/>
              <a:t>базовых и клинических </a:t>
            </a:r>
            <a:r>
              <a:rPr lang="ru-RU" altLang="ru-RU" dirty="0"/>
              <a:t>дисциплин - тестирование </a:t>
            </a:r>
            <a:r>
              <a:rPr lang="ru-RU" altLang="ru-RU" dirty="0" smtClean="0"/>
              <a:t>150 ТВ </a:t>
            </a:r>
          </a:p>
          <a:p>
            <a:pPr algn="just"/>
            <a:r>
              <a:rPr lang="ru-RU" altLang="ru-RU" dirty="0" smtClean="0"/>
              <a:t>(базовые – 50, амбулаторная помощь - 50,  </a:t>
            </a:r>
            <a:r>
              <a:rPr lang="ru-RU" altLang="ru-RU" dirty="0"/>
              <a:t>стационарная </a:t>
            </a:r>
            <a:r>
              <a:rPr lang="ru-RU" altLang="ru-RU" dirty="0" smtClean="0"/>
              <a:t>помощь - 50) </a:t>
            </a:r>
            <a:endParaRPr lang="ru-RU" altLang="ru-RU" dirty="0"/>
          </a:p>
          <a:p>
            <a:pPr algn="just"/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7275" y="4013541"/>
            <a:ext cx="4242064" cy="490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центр независимой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экзаменации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0121" y="1833514"/>
            <a:ext cx="1941920" cy="2576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Государственный орган по выдаче лицензии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399283" y="2672498"/>
            <a:ext cx="1527144" cy="914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976" y="5223771"/>
            <a:ext cx="2771481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органы местного управления здравоохранения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5404" y="4936406"/>
            <a:ext cx="254523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Союз медицинских колледжей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2589" y="5223771"/>
            <a:ext cx="249338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Медицинские организации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2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2649" y="250138"/>
            <a:ext cx="8452505" cy="11261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Сертификационный экзамен </a:t>
            </a:r>
            <a:r>
              <a:rPr lang="ru-RU" sz="2000" b="1" dirty="0">
                <a:latin typeface="+mn-lt"/>
              </a:rPr>
              <a:t>(проект</a:t>
            </a:r>
            <a:r>
              <a:rPr lang="ru-RU" sz="2000" b="1" dirty="0" smtClean="0">
                <a:latin typeface="+mn-lt"/>
              </a:rPr>
              <a:t>)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(Оценка соответствия квалификации) </a:t>
            </a:r>
            <a:endParaRPr lang="ru-RU" sz="2000" b="1" i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3270" y="2048359"/>
            <a:ext cx="412672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94777"/>
              </p:ext>
            </p:extLst>
          </p:nvPr>
        </p:nvGraphicFramePr>
        <p:xfrm>
          <a:off x="980389" y="1640264"/>
          <a:ext cx="10803116" cy="508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7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97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Сертификация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 специальности согласно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уровням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квалификации профессионального стандарта (1 раз в 5 лет).</a:t>
                      </a: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4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Формат сертификационного экзамена: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0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1 этап – тестирование (Центр оценки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знаний и навыков)</a:t>
                      </a:r>
                      <a:endParaRPr lang="ru-RU" sz="16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 этап – портфолио  (рекомендации профессиональных</a:t>
                      </a:r>
                      <a:r>
                        <a:rPr lang="ru-RU" sz="1600" b="0" baseline="0" dirty="0" smtClean="0"/>
                        <a:t> ассоциаций</a:t>
                      </a:r>
                      <a:r>
                        <a:rPr lang="ru-RU" sz="1600" b="0" dirty="0" smtClean="0"/>
                        <a:t>)</a:t>
                      </a:r>
                      <a:endParaRPr lang="ru-RU" sz="16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ТРЕБОВАНИЯ</a:t>
                      </a:r>
                      <a:endParaRPr lang="ru-RU" sz="1600" b="1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6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Стаж работы</a:t>
                      </a:r>
                    </a:p>
                    <a:p>
                      <a:pPr algn="ctr"/>
                      <a:r>
                        <a:rPr lang="ru-RU" sz="1600" dirty="0" smtClean="0"/>
                        <a:t>Профессиональная деятельность и др.</a:t>
                      </a:r>
                      <a:endParaRPr lang="ru-RU" sz="160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 сертификационного экзамена</a:t>
                      </a:r>
                      <a:endParaRPr lang="ru-RU" sz="160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Часы непрерывного профессионального обучения</a:t>
                      </a:r>
                      <a:endParaRPr lang="ru-RU" sz="160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Портфолио </a:t>
                      </a:r>
                      <a:r>
                        <a:rPr lang="ru-RU" sz="1600" baseline="0" dirty="0" smtClean="0"/>
                        <a:t>(результаты анонимного анкетирования от пациентов и коллег, владение новыми технологиями) </a:t>
                      </a:r>
                      <a:endParaRPr lang="ru-RU" sz="1600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 результату: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dirty="0" smtClean="0"/>
                        <a:t>1)Тестирование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baseline="0" dirty="0" smtClean="0"/>
                        <a:t>2)Портфолио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baseline="0" dirty="0" smtClean="0"/>
                        <a:t>Профессиональными ассоциациями выдается рекомендация </a:t>
                      </a:r>
                      <a:endParaRPr lang="ru-RU" sz="160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umagulova_k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19047" t="6757"/>
          <a:stretch>
            <a:fillRect/>
          </a:stretch>
        </p:blipFill>
        <p:spPr bwMode="auto">
          <a:xfrm>
            <a:off x="992009" y="1076066"/>
            <a:ext cx="10531902" cy="5670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52596" y="214292"/>
            <a:ext cx="8286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Century Gothic" pitchFamily="34" charset="0"/>
              </a:rPr>
              <a:t>Веб-сайт</a:t>
            </a:r>
            <a:r>
              <a:rPr lang="ru-RU" b="1" dirty="0">
                <a:solidFill>
                  <a:prstClr val="black"/>
                </a:solidFill>
                <a:latin typeface="Century Gothic" pitchFamily="34" charset="0"/>
              </a:rPr>
              <a:t> НЦНЭ </a:t>
            </a:r>
            <a:r>
              <a:rPr lang="en-US" b="1" dirty="0">
                <a:solidFill>
                  <a:prstClr val="black"/>
                </a:solidFill>
                <a:latin typeface="Century Gothic" pitchFamily="34" charset="0"/>
                <a:hlinkClick r:id="rId3"/>
              </a:rPr>
              <a:t> www.qazexam.kz</a:t>
            </a:r>
            <a:r>
              <a:rPr lang="ru-RU" b="1" dirty="0">
                <a:solidFill>
                  <a:prstClr val="black"/>
                </a:solidFill>
                <a:latin typeface="Century Gothic" pitchFamily="34" charset="0"/>
              </a:rPr>
              <a:t>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Century Gothic" pitchFamily="34" charset="0"/>
              </a:rPr>
              <a:t> Прием документов и регистрация </a:t>
            </a:r>
            <a:r>
              <a:rPr lang="ru-RU" sz="1600" dirty="0">
                <a:solidFill>
                  <a:prstClr val="black"/>
                </a:solidFill>
                <a:latin typeface="Century Gothic" pitchFamily="34" charset="0"/>
              </a:rPr>
              <a:t>претендентов осуществляется в </a:t>
            </a:r>
            <a:r>
              <a:rPr lang="ru-RU" sz="1600" b="1" i="1" dirty="0">
                <a:solidFill>
                  <a:prstClr val="black"/>
                </a:solidFill>
                <a:latin typeface="Century Gothic" pitchFamily="34" charset="0"/>
              </a:rPr>
              <a:t>режиме </a:t>
            </a:r>
            <a:r>
              <a:rPr lang="en-US" sz="1600" b="1" i="1" dirty="0">
                <a:solidFill>
                  <a:prstClr val="black"/>
                </a:solidFill>
                <a:latin typeface="Century Gothic" pitchFamily="34" charset="0"/>
              </a:rPr>
              <a:t>online</a:t>
            </a:r>
            <a:endParaRPr lang="ru-RU" sz="16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4100" y="278605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latin typeface="Century Gothic" pitchFamily="34" charset="0"/>
              </a:rPr>
              <a:t>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7688" y="5572282"/>
            <a:ext cx="542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  <a:latin typeface="Century Gothic" pitchFamily="34" charset="0"/>
              </a:rPr>
              <a:t>Национальный центр независимой </a:t>
            </a:r>
            <a:r>
              <a:rPr lang="ru-RU" altLang="ru-RU" sz="1200" b="1" dirty="0" err="1">
                <a:solidFill>
                  <a:prstClr val="black"/>
                </a:solidFill>
                <a:latin typeface="Century Gothic" pitchFamily="34" charset="0"/>
              </a:rPr>
              <a:t>экзаменации</a:t>
            </a:r>
            <a:endParaRPr lang="ru-RU" sz="12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Контакты: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Республика Казахстан,  г. Астана, ул. </a:t>
            </a:r>
            <a:r>
              <a:rPr lang="ru-RU" sz="1200" dirty="0" err="1">
                <a:solidFill>
                  <a:prstClr val="black"/>
                </a:solidFill>
                <a:latin typeface="Century Gothic" pitchFamily="34" charset="0"/>
              </a:rPr>
              <a:t>Мәңгілік 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ел 8, подъезд 18В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тел: +7 (7172) 700-950 </a:t>
            </a:r>
            <a:r>
              <a:rPr lang="ru-RU" sz="1200">
                <a:solidFill>
                  <a:prstClr val="black"/>
                </a:solidFill>
                <a:latin typeface="Century Gothic" pitchFamily="34" charset="0"/>
              </a:rPr>
              <a:t>(вн.1063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, 1064)</a:t>
            </a:r>
          </a:p>
          <a:p>
            <a:pPr algn="ctr"/>
            <a:r>
              <a:rPr lang="ru-RU" sz="1200" dirty="0" err="1">
                <a:solidFill>
                  <a:prstClr val="black"/>
                </a:solidFill>
                <a:latin typeface="Century Gothic" pitchFamily="34" charset="0"/>
              </a:rPr>
              <a:t>e-mail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: </a:t>
            </a:r>
            <a:r>
              <a:rPr lang="ru-RU" sz="1200" dirty="0" err="1">
                <a:solidFill>
                  <a:prstClr val="black"/>
                </a:solidFill>
                <a:latin typeface="Century Gothic" pitchFamily="34" charset="0"/>
                <a:hlinkClick r:id="rId2"/>
              </a:rPr>
              <a:t>office@ncie.kz</a:t>
            </a:r>
            <a:endParaRPr lang="ru-RU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445" y="480447"/>
            <a:ext cx="7920380" cy="656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  <a:cs typeface="Times New Roman" panose="02020603050405020304" pitchFamily="18" charset="0"/>
              </a:rPr>
              <a:t>Независимая Оценка на сертификацию и</a:t>
            </a:r>
            <a:br>
              <a:rPr lang="ru-RU" sz="2400" b="1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latin typeface="+mn-lt"/>
                <a:cs typeface="Times New Roman" panose="02020603050405020304" pitchFamily="18" charset="0"/>
              </a:rPr>
              <a:t> квалификационную категорию в Казахстане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53474" y="3894487"/>
            <a:ext cx="3237223" cy="2057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6350" y="2931586"/>
            <a:ext cx="3809999" cy="10826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 defTabSz="685800"/>
            <a:r>
              <a:rPr lang="ru-RU" sz="1600" b="1" dirty="0" smtClean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Центр </a:t>
            </a:r>
            <a:r>
              <a:rPr lang="ru-RU" sz="1600" b="1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оценки знаний и </a:t>
            </a:r>
            <a:r>
              <a:rPr lang="ru-RU" sz="1600" b="1" dirty="0" smtClean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навыков</a:t>
            </a:r>
          </a:p>
          <a:p>
            <a:pPr algn="ctr" defTabSz="685800"/>
            <a:r>
              <a:rPr lang="ru-RU" sz="1600" b="1" dirty="0" smtClean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 РЦРЗ </a:t>
            </a:r>
            <a:r>
              <a:rPr lang="ru-RU" sz="1600" b="1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МЗ РК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37" y="2987850"/>
            <a:ext cx="2386355" cy="1551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600" b="1" dirty="0">
                <a:solidFill>
                  <a:schemeClr val="tx1"/>
                </a:solidFill>
                <a:cs typeface="Calibri" panose="020F0502020204030204" pitchFamily="34" charset="0"/>
              </a:rPr>
              <a:t>Комитет контроля медицинской и фармацевтической деятельности МЗ </a:t>
            </a:r>
            <a:r>
              <a:rPr lang="ru-RU" sz="16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РК</a:t>
            </a:r>
            <a:endParaRPr lang="ru-RU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13890443"/>
              </p:ext>
            </p:extLst>
          </p:nvPr>
        </p:nvGraphicFramePr>
        <p:xfrm>
          <a:off x="343176" y="5428962"/>
          <a:ext cx="11514172" cy="61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Чина\Desktop\kz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737" y="2025777"/>
            <a:ext cx="1042954" cy="103494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9135868" y="3182638"/>
            <a:ext cx="2969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Calibri (Основной текст)"/>
                <a:ea typeface="Tahoma" pitchFamily="34" charset="0"/>
                <a:cs typeface="Tahoma" pitchFamily="34" charset="0"/>
              </a:rPr>
              <a:t>Национальный центр независимой </a:t>
            </a:r>
            <a:r>
              <a:rPr lang="ru-RU" altLang="ru-RU" sz="1600" b="1" dirty="0" err="1" smtClean="0">
                <a:solidFill>
                  <a:srgbClr val="0070C0"/>
                </a:solidFill>
                <a:latin typeface="Calibri (Основной текст)"/>
                <a:ea typeface="Tahoma" pitchFamily="34" charset="0"/>
                <a:cs typeface="Tahoma" pitchFamily="34" charset="0"/>
              </a:rPr>
              <a:t>экзаменации</a:t>
            </a:r>
            <a:endParaRPr lang="ru-RU" altLang="ru-RU" sz="1600" b="1" dirty="0" smtClean="0">
              <a:solidFill>
                <a:srgbClr val="0070C0"/>
              </a:solidFill>
              <a:latin typeface="Calibri (Основной текст)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Calibri (Основной текст)"/>
                <a:ea typeface="Tahoma" pitchFamily="34" charset="0"/>
                <a:cs typeface="Tahoma" pitchFamily="34" charset="0"/>
              </a:rPr>
              <a:t>РОО </a:t>
            </a:r>
          </a:p>
        </p:txBody>
      </p:sp>
      <p:pic>
        <p:nvPicPr>
          <p:cNvPr id="24" name="Picture 2" descr="C:\Users\zhumagulova_k\Desktop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48090" y="1764853"/>
            <a:ext cx="1087228" cy="1098789"/>
          </a:xfrm>
          <a:prstGeom prst="rect">
            <a:avLst/>
          </a:prstGeom>
          <a:noFill/>
        </p:spPr>
      </p:pic>
      <p:sp>
        <p:nvSpPr>
          <p:cNvPr id="3" name="Выгнутая вверх стрелка 2"/>
          <p:cNvSpPr/>
          <p:nvPr/>
        </p:nvSpPr>
        <p:spPr>
          <a:xfrm>
            <a:off x="7448551" y="1796289"/>
            <a:ext cx="2069208" cy="870711"/>
          </a:xfrm>
          <a:prstGeom prst="curvedDownArrow">
            <a:avLst>
              <a:gd name="adj1" fmla="val 25000"/>
              <a:gd name="adj2" fmla="val 211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1557" y="4643845"/>
            <a:ext cx="2574793" cy="558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 ВБРР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5081" y="2964892"/>
            <a:ext cx="1964882" cy="151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Республиканский центр развития здравоохранения МЗ РК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shynybekova_zh\Desktop\Фот\рцрз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6699" y="1873171"/>
            <a:ext cx="1104507" cy="11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1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346" y="3011792"/>
            <a:ext cx="3982071" cy="1819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RCHD </a:t>
            </a: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</a:rPr>
              <a:t>(KZ)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РГП на ПХВ «Республиканский центр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 развития здравоохранения» 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Министерства здравоохранения Республики Казахстан</a:t>
            </a:r>
            <a:endParaRPr lang="kk-KZ" sz="1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2349" y="3015175"/>
            <a:ext cx="3150907" cy="1812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Century Gothic" pitchFamily="34" charset="0"/>
              </a:rPr>
              <a:t>NCIE  </a:t>
            </a:r>
            <a:r>
              <a:rPr lang="en-US" sz="1600" b="1" dirty="0">
                <a:solidFill>
                  <a:schemeClr val="tx2"/>
                </a:solidFill>
                <a:latin typeface="Century Gothic" pitchFamily="34" charset="0"/>
              </a:rPr>
              <a:t>(KZ) </a:t>
            </a:r>
            <a:endParaRPr lang="ru-RU" sz="1600" b="1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kk-KZ" sz="1600" b="1" dirty="0">
                <a:solidFill>
                  <a:schemeClr val="tx2"/>
                </a:solidFill>
                <a:latin typeface="Century Gothic" pitchFamily="34" charset="0"/>
              </a:rPr>
              <a:t>Неправительственная некоммерческая независимая организация </a:t>
            </a:r>
            <a:r>
              <a:rPr lang="kk-KZ" sz="1600" b="1" dirty="0" smtClean="0">
                <a:solidFill>
                  <a:prstClr val="white"/>
                </a:solidFill>
                <a:latin typeface="Century Gothic" pitchFamily="34" charset="0"/>
              </a:rPr>
              <a:t>.</a:t>
            </a:r>
          </a:p>
          <a:p>
            <a:pPr algn="ctr">
              <a:defRPr/>
            </a:pPr>
            <a:r>
              <a:rPr lang="kk-KZ" sz="16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kk-KZ" sz="11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1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3" descr="C:\Users\shynybekova_zh\Desktop\Фот\рцр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127" y="1590724"/>
            <a:ext cx="1104507" cy="9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shynybekova_zh\Desktop\Фот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300" y="1590724"/>
            <a:ext cx="1206563" cy="9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664188" y="3023694"/>
            <a:ext cx="3399005" cy="1819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 smtClean="0">
              <a:solidFill>
                <a:prstClr val="white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Century Gothic" pitchFamily="34" charset="0"/>
                <a:cs typeface="Arial" panose="020B0604020202020204" pitchFamily="34" charset="0"/>
              </a:rPr>
              <a:t>NBME</a:t>
            </a:r>
            <a:endParaRPr lang="ru-RU" sz="1200" b="1" dirty="0">
              <a:solidFill>
                <a:schemeClr val="tx2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     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anose="020B0604020202020204" pitchFamily="34" charset="0"/>
              </a:rPr>
              <a:t>National </a:t>
            </a: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cs typeface="Arial" panose="020B0604020202020204" pitchFamily="34" charset="0"/>
              </a:rPr>
              <a:t>Board Medical Examiners </a:t>
            </a:r>
            <a:endParaRPr lang="ru-RU" sz="1400" b="1" dirty="0">
              <a:solidFill>
                <a:schemeClr val="tx2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неправительственная, некоммерческая,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  <a:cs typeface="Times New Roman" panose="02020603050405020304" pitchFamily="18" charset="0"/>
              </a:rPr>
              <a:t>независимая организация</a:t>
            </a:r>
          </a:p>
          <a:p>
            <a:pPr algn="ctr">
              <a:defRPr/>
            </a:pPr>
            <a:endParaRPr lang="en-US" sz="1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5" descr="C:\Users\shynybekova_zh\Desktop\Фот\563243_396535117035302_73032807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3062" y="1649030"/>
            <a:ext cx="1023568" cy="8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24150" y="343696"/>
            <a:ext cx="66484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СТРАТЕГИЧЕСКОЕ ПАРТНЕРСТВО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1340346" y="266429"/>
            <a:ext cx="8496944" cy="5196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/>
                <a:uLnTx/>
                <a:uFillTx/>
                <a:latin typeface="+mn-lt"/>
                <a:ea typeface="+mj-ea"/>
                <a:cs typeface="+mj-cs"/>
              </a:rPr>
              <a:t>ВЗАИМОДЕЙСТВИЕ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5321" y="4023200"/>
            <a:ext cx="2232248" cy="512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здравоохранения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6447" y="3265462"/>
            <a:ext cx="2346977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Медицинские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колледжи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3845" y="2381402"/>
            <a:ext cx="2346977" cy="717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последипломного образования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5469" y="5776312"/>
            <a:ext cx="22707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Лечебно-профилактические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9713" y="4684229"/>
            <a:ext cx="22933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Профессиональные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ассоциации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НПО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326" y="4090124"/>
            <a:ext cx="2160240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Научные центры/НИИ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3079" y="1385829"/>
            <a:ext cx="1171478" cy="3805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НЦНЭ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4211" y="2842055"/>
            <a:ext cx="2270719" cy="89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Департаменты КООЗ МЗ РК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0592" y="2192751"/>
            <a:ext cx="2346977" cy="531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РЦРЗ МЗ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4497" y="4872233"/>
            <a:ext cx="2248927" cy="591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Другие органы и организации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4211" y="1471186"/>
            <a:ext cx="2308848" cy="536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МЗ РК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6448" y="1483196"/>
            <a:ext cx="2346977" cy="64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Медицинские ВУЗы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5635" y="1685001"/>
            <a:ext cx="5035493" cy="3982223"/>
          </a:xfrm>
          <a:prstGeom prst="roundRect">
            <a:avLst>
              <a:gd name="adj" fmla="val 85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1309" y="1815366"/>
            <a:ext cx="3143272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НЕЗАВИСИМОСТЬ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14258" y="2316563"/>
            <a:ext cx="3143272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НЕКОММЕРЧЕСКАЯ ДЕЯТЕЛЬНОСТЬ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611" y="3071759"/>
            <a:ext cx="3143272" cy="5068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МУЛЬТИДИСЦИПЛИНАР-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14258" y="3704815"/>
            <a:ext cx="3143272" cy="509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СТАНДАРТНОСТЬ ПОДХОДА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ой текст)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611" y="4281076"/>
            <a:ext cx="3143272" cy="522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ОБЪЕКТИВНОСТЬ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4316" y="4880261"/>
            <a:ext cx="3143272" cy="5095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ПРОЗРАЧНОСТЬ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13628" y="1040358"/>
            <a:ext cx="1610598" cy="39755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4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6820048" y="342160"/>
            <a:ext cx="4299708" cy="6541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0" indent="-4572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Н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ЦНЭ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другими…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196038" y="1167765"/>
            <a:ext cx="5908568" cy="73866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меморандумов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сотрудничестве и взаимодействии с  организациями здравоохранения 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31309" y="151552"/>
            <a:ext cx="4247030" cy="8309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Принципы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оценки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знаний и навыков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343650" y="2028825"/>
            <a:ext cx="5543549" cy="1967285"/>
            <a:chOff x="4286248" y="2000240"/>
            <a:chExt cx="4572032" cy="1148237"/>
          </a:xfrm>
        </p:grpSpPr>
        <p:pic>
          <p:nvPicPr>
            <p:cNvPr id="26637" name="Picture 13" descr="C:\Users\zhumagulova_k\Desktop\b09a53_ab04155caf5f43e5b4bdf3aee4f3168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0" y="2071678"/>
              <a:ext cx="1214446" cy="912144"/>
            </a:xfrm>
            <a:prstGeom prst="rect">
              <a:avLst/>
            </a:prstGeom>
            <a:noFill/>
          </p:spPr>
        </p:pic>
        <p:pic>
          <p:nvPicPr>
            <p:cNvPr id="26638" name="Picture 14" descr="C:\Users\zhumagulova_k\Desktop\unnam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2000240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26642" name="Picture 18" descr="C:\Users\zhumagulova_k\Desktop\4b2187d57e6deff3950d68bc683a0ed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9586" y="2214554"/>
              <a:ext cx="928694" cy="633405"/>
            </a:xfrm>
            <a:prstGeom prst="rect">
              <a:avLst/>
            </a:prstGeom>
            <a:noFill/>
          </p:spPr>
        </p:pic>
        <p:pic>
          <p:nvPicPr>
            <p:cNvPr id="26639" name="Picture 15" descr="C:\Users\zhumagulova_k\Desktop\Без названия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777" y="2214554"/>
              <a:ext cx="857247" cy="857247"/>
            </a:xfrm>
            <a:prstGeom prst="rect">
              <a:avLst/>
            </a:prstGeom>
            <a:noFill/>
          </p:spPr>
        </p:pic>
        <p:pic>
          <p:nvPicPr>
            <p:cNvPr id="26640" name="Picture 16" descr="C:\Users\zhumagulova_k\Desktop\Без названия (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57752" y="2357430"/>
              <a:ext cx="766760" cy="791047"/>
            </a:xfrm>
            <a:prstGeom prst="rect">
              <a:avLst/>
            </a:prstGeom>
            <a:noFill/>
          </p:spPr>
        </p:pic>
        <p:pic>
          <p:nvPicPr>
            <p:cNvPr id="26641" name="Picture 17" descr="C:\Users\zhumagulova_k\Desktop\орпогр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6248" y="2071678"/>
              <a:ext cx="785818" cy="785818"/>
            </a:xfrm>
            <a:prstGeom prst="rect">
              <a:avLst/>
            </a:prstGeom>
            <a:noFill/>
          </p:spPr>
        </p:pic>
      </p:grpSp>
      <p:pic>
        <p:nvPicPr>
          <p:cNvPr id="2050" name="Picture 2" descr="http://www.kazmuno.kz/img/logo-r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64740"/>
            <a:ext cx="1885071" cy="9386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22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5299" y="179109"/>
            <a:ext cx="6721311" cy="641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ВЫСШИЙ КОЛЛЕГИАЛЬНЫЙ СОВЕТ НЦНЭ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144" y="904973"/>
            <a:ext cx="10048973" cy="565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Депутат Мажилиса Парламента Республики </a:t>
            </a:r>
            <a:r>
              <a:rPr lang="ru-RU" sz="1400" b="1" dirty="0" smtClean="0">
                <a:solidFill>
                  <a:schemeClr val="tx1"/>
                </a:solidFill>
              </a:rPr>
              <a:t>Казахстан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Депутат Сената Парламента Республики </a:t>
            </a:r>
            <a:r>
              <a:rPr lang="ru-RU" sz="1400" b="1" dirty="0" smtClean="0">
                <a:solidFill>
                  <a:schemeClr val="tx1"/>
                </a:solidFill>
              </a:rPr>
              <a:t>Казахстан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Президент ОЮЛ «Республиканский союз независимой экспертизы в секторе здравоохранения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Ректор АО «Медицинский университет Астана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  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Руководитель Управления здравоохранения города </a:t>
            </a:r>
            <a:r>
              <a:rPr lang="ru-RU" sz="1400" b="1" dirty="0" smtClean="0">
                <a:solidFill>
                  <a:schemeClr val="tx1"/>
                </a:solidFill>
              </a:rPr>
              <a:t>Алматы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 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Председатель Правления «Союз медицинских колледжей Казахстана»</a:t>
            </a:r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Президент общественной организации «Казахстанская Ассоциация нейрохирургов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Председатель УМО Республиканского учебно-методического совета по группе специальностей - Здравоохранение и социальное обеспечение (медицина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Президент ОО «Независимая Ассоциация репродуктивной медицины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Председатель Правления РОО «Казахстанский альянс медицинских организации» 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Вице-президент ОЮЛ в ФА «Евразийская медицинская ассоциация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</a:rPr>
              <a:t>Председатель ОЮЛ «Казахстанская ассоциация частных медицинских структур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69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93" y="293357"/>
            <a:ext cx="11301743" cy="667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Процедура 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оценки 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сертификацию 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на 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соответствие категории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7494" y="960483"/>
            <a:ext cx="3946024" cy="136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Претендент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Знать требования к сертификации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Выбор специальности( приказ№774 МЗ РК)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Подача документов в онлайн режиме на сайте </a:t>
            </a:r>
            <a:r>
              <a:rPr lang="en-US" sz="1400" b="1" dirty="0" smtClean="0">
                <a:solidFill>
                  <a:schemeClr val="tx1"/>
                </a:solidFill>
                <a:hlinkClick r:id="rId3"/>
              </a:rPr>
              <a:t>www.qazexam.kz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718" y="2518449"/>
            <a:ext cx="3946024" cy="1139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НЦНЭ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Регистрация на оценку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Проведение оценки  (тестирование) 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Выдача результата оценки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251" y="3863063"/>
            <a:ext cx="3946024" cy="135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Претендент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Получение ЭЦП (электронной цифровой подписи)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Подача документов на сертификацию через портал электронного правительства 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www.elicense.kz</a:t>
            </a:r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51" y="5425563"/>
            <a:ext cx="4420175" cy="127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«КООЗ МЗ РК» (Территориальное подразделение)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Регистрация  заявления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Рассмотрение документов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Выдача  сертификата или мотивированного  отказа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30959" y="899551"/>
            <a:ext cx="3946024" cy="136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Претендент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Знать требования по присвоению </a:t>
            </a:r>
            <a:r>
              <a:rPr lang="ru-RU" sz="1400" b="1" dirty="0" err="1" smtClean="0">
                <a:solidFill>
                  <a:schemeClr val="tx1"/>
                </a:solidFill>
              </a:rPr>
              <a:t>квал.категории</a:t>
            </a:r>
            <a:r>
              <a:rPr lang="ru-RU" sz="1400" b="1" dirty="0" smtClean="0">
                <a:solidFill>
                  <a:schemeClr val="tx1"/>
                </a:solidFill>
              </a:rPr>
              <a:t>  (Приказ №531 МЗСР РК)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Выбор специальности( приказ№774 МЗ РК)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Подача документов в онлайн режиме на сайте </a:t>
            </a:r>
            <a:r>
              <a:rPr lang="en-US" sz="1400" b="1" dirty="0" smtClean="0">
                <a:solidFill>
                  <a:schemeClr val="tx1"/>
                </a:solidFill>
                <a:hlinkClick r:id="rId3"/>
              </a:rPr>
              <a:t>www.qazexam.kz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2631" y="2443030"/>
            <a:ext cx="3946024" cy="135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НЦНЭ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Регистрация на оценку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Проведение оценки  (тестирование и оценка практических навыков) 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Выдача результата оценки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62631" y="3917884"/>
            <a:ext cx="3946024" cy="135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Претендент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Получение ЭЦП (электронной цифровой подписи)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Подача документов  на категорию через портал электронного правительства 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www.elicense.kz</a:t>
            </a:r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2974" y="5456454"/>
            <a:ext cx="4013963" cy="1286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«КООЗ МЗ РК» (Территориальное подразделение)</a:t>
            </a: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chemeClr val="tx1"/>
                </a:solidFill>
              </a:rPr>
              <a:t>Регистрация  заявления </a:t>
            </a: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chemeClr val="tx1"/>
                </a:solidFill>
              </a:rPr>
              <a:t>Рассмотрение документов </a:t>
            </a: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chemeClr val="tx1"/>
                </a:solidFill>
              </a:rPr>
              <a:t>Выдача  свидетельства  или мотивированного  отказа </a:t>
            </a:r>
          </a:p>
          <a:p>
            <a:pPr algn="ctr"/>
            <a:endParaRPr lang="ru-RU" dirty="0"/>
          </a:p>
        </p:txBody>
      </p:sp>
      <p:sp>
        <p:nvSpPr>
          <p:cNvPr id="14" name="Shape 13"/>
          <p:cNvSpPr/>
          <p:nvPr/>
        </p:nvSpPr>
        <p:spPr>
          <a:xfrm rot="6951633">
            <a:off x="2520638" y="2111348"/>
            <a:ext cx="4503768" cy="3613072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Shape 14"/>
          <p:cNvSpPr/>
          <p:nvPr/>
        </p:nvSpPr>
        <p:spPr>
          <a:xfrm rot="7254310">
            <a:off x="8308978" y="2033543"/>
            <a:ext cx="4503768" cy="3613072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6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873"/>
            <a:ext cx="10515600" cy="7095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Сравнительные данные по категорированности специалистов РК  </a:t>
            </a: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 средним </a:t>
            </a: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медицинским (профессиональным) образованием  </a:t>
            </a: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2017 год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97543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77074"/>
              </p:ext>
            </p:extLst>
          </p:nvPr>
        </p:nvGraphicFramePr>
        <p:xfrm>
          <a:off x="1819373" y="1196975"/>
          <a:ext cx="8389856" cy="455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7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3980"/>
            <a:ext cx="10515600" cy="66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Итоги </a:t>
            </a:r>
            <a:r>
              <a:rPr lang="ru-RU" sz="2200" b="1" dirty="0">
                <a:latin typeface="+mn-lt"/>
                <a:cs typeface="Times New Roman" pitchFamily="18" charset="0"/>
              </a:rPr>
              <a:t>оценки подтверждения соответствия квалификации специалистов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со средним </a:t>
            </a:r>
            <a:r>
              <a:rPr lang="ru-RU" sz="2200" b="1" dirty="0">
                <a:latin typeface="+mn-lt"/>
                <a:cs typeface="Times New Roman" pitchFamily="18" charset="0"/>
              </a:rPr>
              <a:t>медицинским (профессиональным)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образованием</a:t>
            </a:r>
            <a:endParaRPr lang="ru-RU" sz="2200" b="1" i="1" dirty="0"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75048"/>
              </p:ext>
            </p:extLst>
          </p:nvPr>
        </p:nvGraphicFramePr>
        <p:xfrm>
          <a:off x="207389" y="1791091"/>
          <a:ext cx="10906812" cy="350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96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ZYkUJ3okSRlheRtK8fKQ"/>
</p:tagLst>
</file>

<file path=ppt/theme/theme1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631</Words>
  <Application>Microsoft Office PowerPoint</Application>
  <PresentationFormat>Широкоэкранный</PresentationFormat>
  <Paragraphs>197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(Основной текст)</vt:lpstr>
      <vt:lpstr>Calibri Light</vt:lpstr>
      <vt:lpstr>Century Gothic</vt:lpstr>
      <vt:lpstr>Tahoma</vt:lpstr>
      <vt:lpstr>Times New Roman</vt:lpstr>
      <vt:lpstr>Wingdings</vt:lpstr>
      <vt:lpstr>Wingdings 2</vt:lpstr>
      <vt:lpstr>1_HDOfficeLightV0</vt:lpstr>
      <vt:lpstr>Ofis Teması</vt:lpstr>
      <vt:lpstr>Презентация PowerPoint</vt:lpstr>
      <vt:lpstr>Независимая Оценка на сертификацию и  квалификационную категорию в Казахстане 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Процедура оценки на сертификацию и на соответствие категории  </vt:lpstr>
      <vt:lpstr>Сравнительные данные по категорированности специалистов РК  со средним медицинским (профессиональным) образованием  2017 год </vt:lpstr>
      <vt:lpstr> Итоги оценки подтверждения соответствия квалификации специалистов со средним медицинским (профессиональным) образованием</vt:lpstr>
      <vt:lpstr> Итоги оценки профессиональной подготовленности специалистов  со средним медицинским (профессиональным) образованием    </vt:lpstr>
      <vt:lpstr>Презентация PowerPoint</vt:lpstr>
      <vt:lpstr>Сертификационный экзамен (проект) (Оценка соответствия квалификации)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Кумисбекова Гульнара Сериковна</dc:creator>
  <cp:lastModifiedBy>Кумисбекова Гульнара Сериковна</cp:lastModifiedBy>
  <cp:revision>237</cp:revision>
  <dcterms:created xsi:type="dcterms:W3CDTF">2018-05-23T04:33:05Z</dcterms:created>
  <dcterms:modified xsi:type="dcterms:W3CDTF">2018-06-22T06:52:44Z</dcterms:modified>
</cp:coreProperties>
</file>